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7FFFF90C_77C4BA68.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4551" r:id="rId4"/>
    <p:sldMasterId id="2147484608" r:id="rId5"/>
  </p:sldMasterIdLst>
  <p:notesMasterIdLst>
    <p:notesMasterId r:id="rId15"/>
  </p:notesMasterIdLst>
  <p:handoutMasterIdLst>
    <p:handoutMasterId r:id="rId16"/>
  </p:handoutMasterIdLst>
  <p:sldIdLst>
    <p:sldId id="10827" r:id="rId6"/>
    <p:sldId id="10828" r:id="rId7"/>
    <p:sldId id="10829" r:id="rId8"/>
    <p:sldId id="10830" r:id="rId9"/>
    <p:sldId id="10831" r:id="rId10"/>
    <p:sldId id="2147481868" r:id="rId11"/>
    <p:sldId id="2147481876" r:id="rId12"/>
    <p:sldId id="2147481869" r:id="rId13"/>
    <p:sldId id="2147481870" r:id="rId1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Presentation" id="{71411035-FA3A-4707-B766-C7CC405157F6}">
          <p14:sldIdLst>
            <p14:sldId id="10827"/>
            <p14:sldId id="10828"/>
            <p14:sldId id="10829"/>
            <p14:sldId id="10830"/>
            <p14:sldId id="10831"/>
            <p14:sldId id="2147481868"/>
            <p14:sldId id="2147481876"/>
            <p14:sldId id="2147481869"/>
            <p14:sldId id="214748187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3E09776-2A0C-63BD-C810-BAD512C9F8B1}" name="Laurent Bugnion" initials="LB" userId="S::lbugnion@microsoft.com::94a16125-879e-41a1-8c58-0c0d5239adef" providerId="AD"/>
  <p188:author id="{288DF198-6777-84AF-37C4-EB57EC6FD9E3}" name="Pablo Lopes" initials="PL" userId="S::pablolopes@microsoft.com::2f6ec7cb-6063-497e-b8e1-17e41f084d7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0078D4"/>
    <a:srgbClr val="000000"/>
    <a:srgbClr val="FFFFFF"/>
    <a:srgbClr val="EBEBEB"/>
    <a:srgbClr val="3C3C41"/>
    <a:srgbClr val="1A1A1A"/>
    <a:srgbClr val="008272"/>
    <a:srgbClr val="008C72"/>
    <a:srgbClr val="353535"/>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F7430F-D2AE-1046-868D-458D997D280C}" v="3" dt="2024-09-18T07:59:32.894"/>
    <p1510:client id="{ADB732CD-4F42-4598-892A-64CE69107488}" v="9" dt="2024-09-18T11:58:30.178"/>
    <p1510:client id="{B50D3BF5-23D1-80B0-14DA-1F1503C2B652}" v="1" dt="2024-09-18T11:49:27.604"/>
    <p1510:client id="{F6D18618-69D2-0496-46E7-CD7299FB808C}" v="46" dt="2024-09-18T11:26:41.0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37" autoAdjust="0"/>
    <p:restoredTop sz="85021" autoAdjust="0"/>
  </p:normalViewPr>
  <p:slideViewPr>
    <p:cSldViewPr snapToGrid="0">
      <p:cViewPr varScale="1">
        <p:scale>
          <a:sx n="87" d="100"/>
          <a:sy n="87" d="100"/>
        </p:scale>
        <p:origin x="1596" y="336"/>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0"/>
    </p:cViewPr>
  </p:sorterViewPr>
  <p:notesViewPr>
    <p:cSldViewPr snapToGrid="0" showGuides="1">
      <p:cViewPr varScale="1">
        <p:scale>
          <a:sx n="137" d="100"/>
          <a:sy n="137" d="100"/>
        </p:scale>
        <p:origin x="3600" y="20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notesMaster" Target="notesMasters/notesMaster1.xml"/><Relationship Id="rId23" Type="http://schemas.microsoft.com/office/2018/10/relationships/authors" Target="authors.xml"/><Relationship Id="rId10" Type="http://schemas.openxmlformats.org/officeDocument/2006/relationships/slide" Target="slides/slide5.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microsoft.com/office/2015/10/relationships/revisionInfo" Target="revisionInfo.xml"/></Relationships>
</file>

<file path=ppt/comments/modernComment_7FFFF90C_77C4BA68.xml><?xml version="1.0" encoding="utf-8"?>
<p188:cmLst xmlns:a="http://schemas.openxmlformats.org/drawingml/2006/main" xmlns:r="http://schemas.openxmlformats.org/officeDocument/2006/relationships" xmlns:p188="http://schemas.microsoft.com/office/powerpoint/2018/8/main">
  <p188:cm id="{FFAD42CB-B926-472C-AE50-34022DEEFD14}" authorId="{83E09776-2A0C-63BD-C810-BAD512C9F8B1}" created="2024-09-18T07:59:22.175">
    <pc:sldMkLst xmlns:pc="http://schemas.microsoft.com/office/powerpoint/2013/main/command">
      <pc:docMk/>
      <pc:sldMk cId="2009381480" sldId="2147481868"/>
    </pc:sldMkLst>
    <p188:replyLst>
      <p188:reply id="{0F5D9C6E-BB15-4FC5-942B-57E6E5084BE8}" authorId="{288DF198-6777-84AF-37C4-EB57EC6FD9E3}" created="2024-09-18T11:09:59.471">
        <p188:txBody>
          <a:bodyPr/>
          <a:lstStyle/>
          <a:p>
            <a:r>
              <a:rPr lang="pt-BR"/>
              <a:t>Hey, can you send how it appears in teams?</a:t>
            </a:r>
          </a:p>
        </p188:txBody>
      </p188:reply>
      <p188:reply id="{DEBBB89B-D167-4A08-B374-1D05279FEBFA}" authorId="{83E09776-2A0C-63BD-C810-BAD512C9F8B1}" created="2024-09-18T11:49:48.125">
        <p188:txBody>
          <a:bodyPr/>
          <a:lstStyle/>
          <a:p>
            <a:r>
              <a:rPr lang="en-US"/>
              <a:t>It looks good now</a:t>
            </a:r>
          </a:p>
        </p188:txBody>
      </p188:reply>
    </p188:replyLst>
    <p188:txBody>
      <a:bodyPr/>
      <a:lstStyle/>
      <a:p>
        <a:r>
          <a:rPr lang="en-US"/>
          <a:t>The slide is not formatted properly on my machine. Can you check?</a:t>
        </a:r>
      </a:p>
    </p188:txBody>
  </p188:cm>
  <p188:cm id="{B145C823-80DF-49AE-8C5E-3A6913E470DD}" authorId="{83E09776-2A0C-63BD-C810-BAD512C9F8B1}" created="2024-09-18T07:59:32.894">
    <pc:sldMkLst xmlns:pc="http://schemas.microsoft.com/office/powerpoint/2013/main/command">
      <pc:docMk/>
      <pc:sldMk cId="2009381480" sldId="2147481868"/>
    </pc:sldMkLst>
    <p188:replyLst>
      <p188:reply id="{C7FDADF3-8B90-4BD8-A6E4-CF42027C8CAB}" authorId="{288DF198-6777-84AF-37C4-EB57EC6FD9E3}" created="2024-09-18T11:10:15.253">
        <p188:txBody>
          <a:bodyPr/>
          <a:lstStyle/>
          <a:p>
            <a:r>
              <a:rPr lang="pt-BR"/>
              <a:t>Sure, let me do that.</a:t>
            </a:r>
          </a:p>
        </p188:txBody>
      </p188:reply>
      <p188:reply id="{5A692560-FCF1-4F50-8773-DE2550C56E21}" authorId="{83E09776-2A0C-63BD-C810-BAD512C9F8B1}" created="2024-09-18T11:49:27.604">
        <p188:txBody>
          <a:bodyPr/>
          <a:lstStyle/>
          <a:p>
            <a:r>
              <a:rPr lang="en-US"/>
              <a:t>the "import" statement also probably needs to be changed</a:t>
            </a:r>
          </a:p>
        </p188:txBody>
      </p188:reply>
      <p188:reply id="{AE90ED31-5B93-49B4-A67F-FFAAA33F3178}" authorId="{288DF198-6777-84AF-37C4-EB57EC6FD9E3}" created="2024-09-18T12:00:44.273">
        <p188:txBody>
          <a:bodyPr/>
          <a:lstStyle/>
          <a:p>
            <a:r>
              <a:rPr lang="pt-BR"/>
              <a:t>Was doing another task, added that now. Should we focus on the imports for that or showing the logic as shown?</a:t>
            </a:r>
          </a:p>
        </p188:txBody>
      </p188:reply>
    </p188:replyLst>
    <p188:txBody>
      <a:bodyPr/>
      <a:lstStyle/>
      <a:p>
        <a:r>
          <a:rPr lang="en-US"/>
          <a:t>Can we change this to be a C# prompt?</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9/19/2024 10:58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9/19/2024 10:58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553564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BR" dirty="0"/>
              <a:t>People may think that Visual Studio and Copilot are not compatible, because Visual Studio has intellisense and robust features.</a:t>
            </a:r>
          </a:p>
          <a:p>
            <a:r>
              <a:rPr lang="pt-BR" dirty="0"/>
              <a:t>But we are here to show that the AI revolution will impact the way that developers code and build new products for everyone.</a:t>
            </a:r>
          </a:p>
        </p:txBody>
      </p:sp>
      <p:sp>
        <p:nvSpPr>
          <p:cNvPr id="4" name="Marcador de Posição do Cabeçalho 3"/>
          <p:cNvSpPr>
            <a:spLocks noGrp="1"/>
          </p:cNvSpPr>
          <p:nvPr>
            <p:ph type="hdr" sz="quarter"/>
          </p:nvPr>
        </p:nvSpPr>
        <p:spPr/>
        <p:txBody>
          <a:bodyPr/>
          <a:lstStyle/>
          <a:p>
            <a:endParaRPr lang="en-US" dirty="0"/>
          </a:p>
        </p:txBody>
      </p:sp>
      <p:sp>
        <p:nvSpPr>
          <p:cNvPr id="5" name="Marcador de Posição do Rodapé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Posição do Número do Diapositivo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938292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158750" indent="0">
              <a:buNone/>
            </a:pPr>
            <a:r>
              <a:rPr lang="en-US" dirty="0"/>
              <a:t>One refrain that we’ve heard loud and clear from people is, how do I get the most out of this thing? I mean, these demos of Copilot writing a regex are cool and all, but how do I really level up my programming game with GitHub Copilot and become an AI programming expert?</a:t>
            </a:r>
          </a:p>
          <a:p>
            <a:pPr marL="158750" indent="0">
              <a:buNone/>
            </a:pPr>
            <a:endParaRPr lang="en-US" dirty="0"/>
          </a:p>
          <a:p>
            <a:pPr marL="158750" indent="0">
              <a:buNone/>
            </a:pPr>
            <a:r>
              <a:rPr lang="en-US" dirty="0"/>
              <a:t>But first we need to understand what GitHub Coplot actually is.</a:t>
            </a:r>
          </a:p>
        </p:txBody>
      </p:sp>
      <p:sp>
        <p:nvSpPr>
          <p:cNvPr id="4" name="Marcador de Posição do Cabeçalho 3"/>
          <p:cNvSpPr>
            <a:spLocks noGrp="1"/>
          </p:cNvSpPr>
          <p:nvPr>
            <p:ph type="hdr" sz="quarter"/>
          </p:nvPr>
        </p:nvSpPr>
        <p:spPr/>
        <p:txBody>
          <a:bodyPr/>
          <a:lstStyle/>
          <a:p>
            <a:endParaRPr lang="en-US" dirty="0"/>
          </a:p>
        </p:txBody>
      </p:sp>
      <p:sp>
        <p:nvSpPr>
          <p:cNvPr id="5" name="Marcador de Posição do Rodapé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Posição do Número do Diapositivo 5"/>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232779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158750" indent="0">
              <a:buNone/>
            </a:pPr>
            <a:r>
              <a:rPr lang="en-US" dirty="0"/>
              <a:t>GitHub Copilot is advertised as Your AI Pair Programmer. But what exactly does that mean?</a:t>
            </a:r>
          </a:p>
          <a:p>
            <a:pPr marL="158750" indent="0">
              <a:buNone/>
            </a:pPr>
            <a:endParaRPr lang="en-US" dirty="0"/>
          </a:p>
          <a:p>
            <a:pPr marL="158750" indent="0">
              <a:buNone/>
            </a:pPr>
            <a:r>
              <a:rPr lang="en-US" dirty="0"/>
              <a:t>The first thing that you need to know is that GitHub Copilot  is not an AI. It is the name of a suite of AI Tools that you’ll find in a lot of places – including GitHub.com and Visual Studio. </a:t>
            </a:r>
          </a:p>
        </p:txBody>
      </p:sp>
      <p:sp>
        <p:nvSpPr>
          <p:cNvPr id="4" name="Marcador de Posição do Cabeçalho 3"/>
          <p:cNvSpPr>
            <a:spLocks noGrp="1"/>
          </p:cNvSpPr>
          <p:nvPr>
            <p:ph type="hdr" sz="quarter"/>
          </p:nvPr>
        </p:nvSpPr>
        <p:spPr/>
        <p:txBody>
          <a:bodyPr/>
          <a:lstStyle/>
          <a:p>
            <a:endParaRPr lang="en-US" dirty="0"/>
          </a:p>
        </p:txBody>
      </p:sp>
      <p:sp>
        <p:nvSpPr>
          <p:cNvPr id="5" name="Marcador de Posição do Rodapé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Posição do Número do Diapositivo 5"/>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400792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BR" dirty="0"/>
              <a:t>You can install Github Copilot, using the Visual Studio installer and adding it as an optional.</a:t>
            </a:r>
          </a:p>
          <a:p>
            <a:r>
              <a:rPr lang="pt-BR" dirty="0"/>
              <a:t>It will add, both Github Copilot and Github Copilot Chat.</a:t>
            </a:r>
          </a:p>
        </p:txBody>
      </p:sp>
      <p:sp>
        <p:nvSpPr>
          <p:cNvPr id="4" name="Marcador de Posição do Cabeçalho 3"/>
          <p:cNvSpPr>
            <a:spLocks noGrp="1"/>
          </p:cNvSpPr>
          <p:nvPr>
            <p:ph type="hdr" sz="quarter"/>
          </p:nvPr>
        </p:nvSpPr>
        <p:spPr/>
        <p:txBody>
          <a:bodyPr/>
          <a:lstStyle/>
          <a:p>
            <a:endParaRPr lang="en-US" dirty="0"/>
          </a:p>
        </p:txBody>
      </p:sp>
      <p:sp>
        <p:nvSpPr>
          <p:cNvPr id="5" name="Marcador de Posição do Rodapé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Posição do Número do Diapositivo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48186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err="1"/>
              <a:t>Lets’s</a:t>
            </a:r>
            <a:r>
              <a:rPr lang="en-US" dirty="0"/>
              <a:t> say you make a request such as “create a webserver in typescript”, GitHub Copilot does a few things..</a:t>
            </a:r>
          </a:p>
          <a:p>
            <a:pPr marL="158750" indent="0">
              <a:buNone/>
            </a:pPr>
            <a:endParaRPr lang="en-US" dirty="0"/>
          </a:p>
          <a:p>
            <a:pPr marL="387350" indent="-228600">
              <a:buAutoNum type="arabicPeriod"/>
            </a:pPr>
            <a:r>
              <a:rPr lang="en-US" dirty="0"/>
              <a:t>It enables you to make that request with some sort of user interface element – we’ll look at these different interaction models in a moment.</a:t>
            </a:r>
          </a:p>
          <a:p>
            <a:pPr marL="387350" indent="-228600">
              <a:buAutoNum type="arabicPeriod"/>
            </a:pPr>
            <a:r>
              <a:rPr lang="en-US" dirty="0"/>
              <a:t>It takes your request and it adds to it something called a “system prompt”, as well as any context  – other information or code that it thinks will be helpful in answering your question – and creates a prompt. </a:t>
            </a:r>
          </a:p>
          <a:p>
            <a:pPr marL="387350" indent="-228600">
              <a:buAutoNum type="arabicPeriod"/>
            </a:pPr>
            <a:r>
              <a:rPr lang="en-US" dirty="0"/>
              <a:t>It identifies which GPT model to use – GPT 3.5 is fast, but 4.0 is accurate – so it tries to pick the right one based on the requested interaction.</a:t>
            </a:r>
          </a:p>
          <a:p>
            <a:pPr marL="387350" indent="-228600">
              <a:buAutoNum type="arabicPeriod"/>
            </a:pPr>
            <a:r>
              <a:rPr lang="en-US" dirty="0"/>
              <a:t>It sends the request to the OpenAI model</a:t>
            </a:r>
          </a:p>
          <a:p>
            <a:pPr marL="387350" indent="-228600">
              <a:buAutoNum type="arabicPeriod"/>
            </a:pPr>
            <a:r>
              <a:rPr lang="en-US" dirty="0"/>
              <a:t>It then parses the response from the model so that it can provide that code to you in the requested interaction format – either in chat in the editor or by adding code directly to your file. </a:t>
            </a:r>
          </a:p>
        </p:txBody>
      </p:sp>
    </p:spTree>
    <p:extLst>
      <p:ext uri="{BB962C8B-B14F-4D97-AF65-F5344CB8AC3E}">
        <p14:creationId xmlns:p14="http://schemas.microsoft.com/office/powerpoint/2010/main" val="4118945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Stochastic means unpredictable.</a:t>
            </a:r>
          </a:p>
          <a:p>
            <a:pPr marL="158750" indent="0">
              <a:buNone/>
            </a:pPr>
            <a:endParaRPr lang="en-US" dirty="0"/>
          </a:p>
          <a:p>
            <a:pPr marL="158750" indent="0">
              <a:buNone/>
            </a:pPr>
            <a:r>
              <a:rPr lang="en-US" dirty="0"/>
              <a:t>For instance, forecasting the weather is stochastic. You can have some confidence in the accuracy of the answer, but it will never be 100% every time. </a:t>
            </a:r>
          </a:p>
          <a:p>
            <a:pPr marL="158750" indent="0">
              <a:buNone/>
            </a:pPr>
            <a:endParaRPr lang="en-US" dirty="0"/>
          </a:p>
          <a:p>
            <a:pPr marL="158750" indent="0">
              <a:buNone/>
            </a:pPr>
            <a:r>
              <a:rPr lang="en-US" dirty="0"/>
              <a:t>LLM’s such as the ones that power GitHub Copilot are stochastic. You are going to get bad or inaccurate answers some of the time. This is strange for us as programmers because our entire profession is built around systems where the outcome is predictable and measurable. If I have a button in a form to add an item to a shopping cart, I can write a test to ensure that the item is in the shopping cart after the button is clicked. And I know that if it’s not, then my test has failed.</a:t>
            </a:r>
          </a:p>
          <a:p>
            <a:pPr marL="158750" indent="0">
              <a:buNone/>
            </a:pPr>
            <a:endParaRPr lang="en-US" dirty="0"/>
          </a:p>
          <a:p>
            <a:pPr marL="158750" indent="0">
              <a:buNone/>
            </a:pPr>
            <a:r>
              <a:rPr lang="en-US" dirty="0"/>
              <a:t>So what prompt engineering does is help us get the best answer the most amount of times. </a:t>
            </a:r>
          </a:p>
          <a:p>
            <a:pPr marL="158750" indent="0">
              <a:buNone/>
            </a:pPr>
            <a:endParaRPr lang="en-US" dirty="0"/>
          </a:p>
        </p:txBody>
      </p:sp>
    </p:spTree>
    <p:extLst>
      <p:ext uri="{BB962C8B-B14F-4D97-AF65-F5344CB8AC3E}">
        <p14:creationId xmlns:p14="http://schemas.microsoft.com/office/powerpoint/2010/main" val="3832337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BR" dirty="0"/>
              <a:t>Let’s craft with Visual Studio, .NET 8, Blazor and Github Copilot.</a:t>
            </a:r>
          </a:p>
        </p:txBody>
      </p:sp>
      <p:sp>
        <p:nvSpPr>
          <p:cNvPr id="4" name="Marcador de Posição do Cabeçalho 3"/>
          <p:cNvSpPr>
            <a:spLocks noGrp="1"/>
          </p:cNvSpPr>
          <p:nvPr>
            <p:ph type="hdr" sz="quarter"/>
          </p:nvPr>
        </p:nvSpPr>
        <p:spPr/>
        <p:txBody>
          <a:bodyPr/>
          <a:lstStyle/>
          <a:p>
            <a:endParaRPr lang="en-US" dirty="0"/>
          </a:p>
        </p:txBody>
      </p:sp>
      <p:sp>
        <p:nvSpPr>
          <p:cNvPr id="5" name="Marcador de Posição do Rodapé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Posição do Número do Diapositivo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004499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9</a:t>
            </a:fld>
            <a:endParaRPr lang="en-US"/>
          </a:p>
        </p:txBody>
      </p:sp>
    </p:spTree>
    <p:extLst>
      <p:ext uri="{BB962C8B-B14F-4D97-AF65-F5344CB8AC3E}">
        <p14:creationId xmlns:p14="http://schemas.microsoft.com/office/powerpoint/2010/main" val="34428902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26.jpe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342898" y="0"/>
            <a:ext cx="6093577" cy="6994525"/>
          </a:xfrm>
          <a:prstGeom prst="rect">
            <a:avLst/>
          </a:prstGeom>
        </p:spPr>
      </p:pic>
    </p:spTree>
    <p:extLst>
      <p:ext uri="{BB962C8B-B14F-4D97-AF65-F5344CB8AC3E}">
        <p14:creationId xmlns:p14="http://schemas.microsoft.com/office/powerpoint/2010/main" val="415196002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2" name="Picture 1" descr="A picture containing person, window, computer, table&#10;&#10;Description automatically generated">
            <a:extLst>
              <a:ext uri="{FF2B5EF4-FFF2-40B4-BE49-F238E27FC236}">
                <a16:creationId xmlns:a16="http://schemas.microsoft.com/office/drawing/2014/main" id="{B79E2876-FB33-2646-85EE-84CA60F64DE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342898" y="-1"/>
            <a:ext cx="6093577" cy="6994525"/>
          </a:xfrm>
          <a:prstGeom prst="rect">
            <a:avLst/>
          </a:prstGeom>
        </p:spPr>
      </p:pic>
    </p:spTree>
    <p:extLst>
      <p:ext uri="{BB962C8B-B14F-4D97-AF65-F5344CB8AC3E}">
        <p14:creationId xmlns:p14="http://schemas.microsoft.com/office/powerpoint/2010/main" val="93430582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498CFD-6F0F-1548-B3CF-58EC8479BA8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342898" y="0"/>
            <a:ext cx="6093577" cy="6994525"/>
          </a:xfrm>
          <a:prstGeom prst="rect">
            <a:avLst/>
          </a:prstGeom>
        </p:spPr>
      </p:pic>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61817169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74280" y="1631568"/>
            <a:ext cx="3681793" cy="3169920"/>
          </a:xfrm>
          <a:prstGeom prst="rect">
            <a:avLst/>
          </a:prstGeom>
        </p:spPr>
      </p:pic>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1631565"/>
            <a:ext cx="3681412" cy="3161094"/>
          </a:xfrm>
          <a:prstGeom prst="rect">
            <a:avLst/>
          </a:prstGeom>
        </p:spPr>
        <p:txBody>
          <a:bodyPr anchor="ctr" anchorCtr="0">
            <a:noAutofit/>
          </a:bodyPr>
          <a:lstStyle>
            <a:lvl1pPr algn="ctr">
              <a:defRPr>
                <a:solidFill>
                  <a:schemeClr val="bg1"/>
                </a:solidFill>
              </a:defRPr>
            </a:lvl1pPr>
          </a:lstStyle>
          <a:p>
            <a:r>
              <a:rPr lang="en-US" dirty="0"/>
              <a:t>Drop photo here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95406" y="1631564"/>
            <a:ext cx="3684970" cy="3161093"/>
          </a:xfrm>
          <a:prstGeom prst="rect">
            <a:avLst/>
          </a:prstGeom>
        </p:spPr>
      </p:pic>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1631566"/>
            <a:ext cx="3690937" cy="3161094"/>
          </a:xfrm>
          <a:prstGeom prst="rect">
            <a:avLst/>
          </a:prstGeom>
        </p:spPr>
        <p:txBody>
          <a:bodyPr anchor="ctr" anchorCtr="0">
            <a:noAutofit/>
          </a:bodyPr>
          <a:lstStyle>
            <a:lvl1pPr algn="ctr">
              <a:defRPr>
                <a:solidFill>
                  <a:schemeClr val="bg1"/>
                </a:solidFill>
              </a:defRPr>
            </a:lvl1pPr>
          </a:lstStyle>
          <a:p>
            <a:r>
              <a:rPr lang="en-US" dirty="0"/>
              <a:t>Drop photo here</a:t>
            </a:r>
          </a:p>
        </p:txBody>
      </p:sp>
      <p:pic>
        <p:nvPicPr>
          <p:cNvPr id="7" name="Picture 6"/>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8307388" y="1631566"/>
            <a:ext cx="3681793" cy="3165507"/>
          </a:xfrm>
          <a:prstGeom prst="rect">
            <a:avLst/>
          </a:prstGeom>
        </p:spPr>
      </p:pic>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1631565"/>
            <a:ext cx="3681412" cy="3161095"/>
          </a:xfrm>
          <a:prstGeom prst="rect">
            <a:avLst/>
          </a:prstGeom>
        </p:spPr>
        <p:txBody>
          <a:bodyPr anchor="ctr" anchorCtr="0">
            <a:noAutofit/>
          </a:bodyPr>
          <a:lstStyle>
            <a:lvl1pPr algn="ctr">
              <a:defRPr>
                <a:solidFill>
                  <a:schemeClr val="bg1"/>
                </a:solidFill>
              </a:defRPr>
            </a:lvl1pPr>
          </a:lstStyle>
          <a:p>
            <a:r>
              <a:rPr lang="en-US" dirty="0"/>
              <a:t>Drop photo here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022715" y="2347335"/>
            <a:ext cx="660400" cy="660400"/>
          </a:xfrm>
          <a:prstGeom prst="rect">
            <a:avLst/>
          </a:prstGeom>
        </p:spPr>
      </p:pic>
      <p:sp>
        <p:nvSpPr>
          <p:cNvPr id="25" name="Content Placeholder 15"/>
          <p:cNvSpPr>
            <a:spLocks noGrp="1"/>
          </p:cNvSpPr>
          <p:nvPr>
            <p:ph sz="quarter" idx="26" hasCustomPrompt="1"/>
          </p:nvPr>
        </p:nvSpPr>
        <p:spPr>
          <a:xfrm>
            <a:off x="2426019" y="2328862"/>
            <a:ext cx="1727200" cy="685800"/>
          </a:xfrm>
          <a:prstGeom prst="rect">
            <a:avLst/>
          </a:prstGeom>
        </p:spPr>
        <p:txBody>
          <a:bodyPr>
            <a:noAutofit/>
          </a:bodyPr>
          <a:lstStyle>
            <a:lvl1pPr marL="0" indent="0">
              <a:buNone/>
              <a:defRPr sz="2000">
                <a:solidFill>
                  <a:srgbClr val="000000"/>
                </a:solidFill>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Drop graphic here</a:t>
            </a:r>
          </a:p>
          <a:p>
            <a:pPr lvl="0"/>
            <a:endParaRPr lang="en-US" dirty="0"/>
          </a:p>
        </p:txBody>
      </p:sp>
      <p:sp>
        <p:nvSpPr>
          <p:cNvPr id="24" name="Content Placeholder 15"/>
          <p:cNvSpPr>
            <a:spLocks noGrp="1"/>
          </p:cNvSpPr>
          <p:nvPr>
            <p:ph sz="quarter" idx="25" hasCustomPrompt="1"/>
          </p:nvPr>
        </p:nvSpPr>
        <p:spPr>
          <a:xfrm>
            <a:off x="465139" y="2328862"/>
            <a:ext cx="1727200" cy="685800"/>
          </a:xfrm>
          <a:prstGeom prst="rect">
            <a:avLst/>
          </a:prstGeom>
        </p:spPr>
        <p:txBody>
          <a:bodyPr>
            <a:noAutofit/>
          </a:bodyPr>
          <a:lstStyle>
            <a:lvl1pPr marL="0" indent="0">
              <a:buNone/>
              <a:defRPr sz="2000">
                <a:solidFill>
                  <a:srgbClr val="000000"/>
                </a:solidFill>
              </a:defRPr>
            </a:lvl1pPr>
          </a:lstStyle>
          <a:p>
            <a:pPr lvl="0"/>
            <a:r>
              <a:rPr lang="en-US" dirty="0"/>
              <a:t>Drop graphic here</a:t>
            </a:r>
          </a:p>
        </p:txBody>
      </p:sp>
      <p:sp>
        <p:nvSpPr>
          <p:cNvPr id="26" name="Content Placeholder 15"/>
          <p:cNvSpPr>
            <a:spLocks noGrp="1"/>
          </p:cNvSpPr>
          <p:nvPr>
            <p:ph sz="quarter" idx="27" hasCustomPrompt="1"/>
          </p:nvPr>
        </p:nvSpPr>
        <p:spPr>
          <a:xfrm>
            <a:off x="4386899" y="2328862"/>
            <a:ext cx="1727200" cy="685800"/>
          </a:xfrm>
          <a:prstGeom prst="rect">
            <a:avLst/>
          </a:prstGeom>
        </p:spPr>
        <p:txBody>
          <a:bodyPr>
            <a:noAutofit/>
          </a:bodyPr>
          <a:lstStyle>
            <a:lvl1pPr marL="0" indent="0">
              <a:buNone/>
              <a:defRPr sz="2000">
                <a:solidFill>
                  <a:srgbClr val="000000"/>
                </a:solidFill>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Drop graphic here</a:t>
            </a:r>
          </a:p>
          <a:p>
            <a:pPr lvl="0"/>
            <a:endParaRPr lang="en-US" dirty="0"/>
          </a:p>
        </p:txBody>
      </p:sp>
      <p:sp>
        <p:nvSpPr>
          <p:cNvPr id="27" name="Content Placeholder 15"/>
          <p:cNvSpPr>
            <a:spLocks noGrp="1"/>
          </p:cNvSpPr>
          <p:nvPr>
            <p:ph sz="quarter" idx="28" hasCustomPrompt="1"/>
          </p:nvPr>
        </p:nvSpPr>
        <p:spPr>
          <a:xfrm>
            <a:off x="6347779" y="2328862"/>
            <a:ext cx="1727200" cy="685800"/>
          </a:xfrm>
          <a:prstGeom prst="rect">
            <a:avLst/>
          </a:prstGeom>
        </p:spPr>
        <p:txBody>
          <a:bodyPr>
            <a:noAutofit/>
          </a:bodyPr>
          <a:lstStyle>
            <a:lvl1pPr marL="0" indent="0">
              <a:buNone/>
              <a:defRPr sz="2000">
                <a:solidFill>
                  <a:srgbClr val="000000"/>
                </a:solidFill>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Drop graphic here</a:t>
            </a:r>
          </a:p>
          <a:p>
            <a:pPr lvl="0"/>
            <a:endParaRPr lang="en-US" dirty="0"/>
          </a:p>
        </p:txBody>
      </p:sp>
      <p:sp>
        <p:nvSpPr>
          <p:cNvPr id="28" name="Content Placeholder 15"/>
          <p:cNvSpPr>
            <a:spLocks noGrp="1"/>
          </p:cNvSpPr>
          <p:nvPr>
            <p:ph sz="quarter" idx="29" hasCustomPrompt="1"/>
          </p:nvPr>
        </p:nvSpPr>
        <p:spPr>
          <a:xfrm>
            <a:off x="8308659" y="2328862"/>
            <a:ext cx="1727200" cy="685800"/>
          </a:xfrm>
          <a:prstGeom prst="rect">
            <a:avLst/>
          </a:prstGeom>
        </p:spPr>
        <p:txBody>
          <a:bodyPr>
            <a:noAutofit/>
          </a:bodyPr>
          <a:lstStyle>
            <a:lvl1pPr marL="0" indent="0">
              <a:buNone/>
              <a:defRPr sz="2000">
                <a:solidFill>
                  <a:srgbClr val="000000"/>
                </a:solidFill>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Drop graphic here</a:t>
            </a:r>
          </a:p>
          <a:p>
            <a:pPr lvl="0"/>
            <a:endParaRPr lang="en-US" dirty="0"/>
          </a:p>
        </p:txBody>
      </p:sp>
      <p:sp>
        <p:nvSpPr>
          <p:cNvPr id="29" name="Content Placeholder 15"/>
          <p:cNvSpPr>
            <a:spLocks noGrp="1"/>
          </p:cNvSpPr>
          <p:nvPr>
            <p:ph sz="quarter" idx="30" hasCustomPrompt="1"/>
          </p:nvPr>
        </p:nvSpPr>
        <p:spPr>
          <a:xfrm>
            <a:off x="10269538" y="2328862"/>
            <a:ext cx="1727200" cy="685800"/>
          </a:xfrm>
          <a:prstGeom prst="rect">
            <a:avLst/>
          </a:prstGeom>
        </p:spPr>
        <p:txBody>
          <a:bodyPr>
            <a:noAutofit/>
          </a:bodyPr>
          <a:lstStyle>
            <a:lvl1pPr marL="0" indent="0">
              <a:buNone/>
              <a:defRPr sz="2000">
                <a:solidFill>
                  <a:srgbClr val="000000"/>
                </a:solidFill>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Drop graphic here</a:t>
            </a:r>
          </a:p>
          <a:p>
            <a:pPr lvl="0"/>
            <a:endParaRPr lang="en-US" dirty="0"/>
          </a:p>
        </p:txBody>
      </p:sp>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829" y="483228"/>
            <a:ext cx="1362456" cy="194066"/>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0"/>
            <a:ext cx="6092825" cy="6994524"/>
          </a:xfrm>
          <a:prstGeom prst="rect">
            <a:avLst/>
          </a:prstGeom>
        </p:spPr>
        <p:txBody>
          <a:bodyPr anchor="ctr" anchorCtr="0">
            <a:noAutofit/>
          </a:bodyPr>
          <a:lstStyle>
            <a:lvl1pPr algn="ctr">
              <a:defRPr>
                <a:solidFill>
                  <a:schemeClr val="bg1"/>
                </a:solidFill>
              </a:defRPr>
            </a:lvl1pPr>
          </a:lstStyle>
          <a:p>
            <a:r>
              <a:rPr lang="en-US" dirty="0"/>
              <a:t>Drop photo here</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354762" y="0"/>
            <a:ext cx="6093577" cy="6994524"/>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4182" y="2195637"/>
            <a:ext cx="3721892" cy="2641473"/>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2195637"/>
            <a:ext cx="3721100" cy="2641473"/>
          </a:xfrm>
          <a:prstGeom prst="rect">
            <a:avLst/>
          </a:prstGeom>
        </p:spPr>
        <p:txBody>
          <a:bodyPr anchor="ctr" anchorCtr="0">
            <a:noAutofit/>
          </a:bodyPr>
          <a:lstStyle>
            <a:lvl1pPr algn="ctr">
              <a:defRPr>
                <a:solidFill>
                  <a:schemeClr val="bg1"/>
                </a:solidFill>
              </a:defRPr>
            </a:lvl1pPr>
          </a:lstStyle>
          <a:p>
            <a:r>
              <a:rPr lang="en-US" dirty="0"/>
              <a:t>Drop photo here</a:t>
            </a:r>
          </a:p>
        </p:txBody>
      </p:sp>
      <p:pic>
        <p:nvPicPr>
          <p:cNvPr id="17" name="Picture 16"/>
          <p:cNvPicPr>
            <a:picLocks noChangeAspect="1"/>
          </p:cNvPicPr>
          <p:nvPr userDrawn="1"/>
        </p:nvPicPr>
        <p:blipFill rotWithShape="1">
          <a:blip r:embed="rId3" cstate="screen">
            <a:extLst>
              <a:ext uri="{28A0092B-C50C-407E-A947-70E740481C1C}">
                <a14:useLocalDpi xmlns:a14="http://schemas.microsoft.com/office/drawing/2010/main"/>
              </a:ext>
            </a:extLst>
          </a:blip>
          <a:srcRect l="-302"/>
          <a:stretch/>
        </p:blipFill>
        <p:spPr>
          <a:xfrm>
            <a:off x="4381499" y="2195637"/>
            <a:ext cx="3695702" cy="2641475"/>
          </a:xfrm>
          <a:prstGeom prst="rect">
            <a:avLst/>
          </a:prstGeom>
        </p:spPr>
      </p:pic>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2195637"/>
            <a:ext cx="3690937" cy="2641473"/>
          </a:xfrm>
          <a:prstGeom prst="rect">
            <a:avLst/>
          </a:prstGeom>
        </p:spPr>
        <p:txBody>
          <a:bodyPr anchor="ctr" anchorCtr="0">
            <a:noAutofit/>
          </a:bodyPr>
          <a:lstStyle>
            <a:lvl1pPr algn="ctr">
              <a:defRPr>
                <a:solidFill>
                  <a:schemeClr val="bg1"/>
                </a:solidFill>
              </a:defRPr>
            </a:lvl1pPr>
          </a:lstStyle>
          <a:p>
            <a:r>
              <a:rPr lang="en-US" dirty="0"/>
              <a:t>Drop photo here</a:t>
            </a:r>
          </a:p>
        </p:txBody>
      </p:sp>
      <p:pic>
        <p:nvPicPr>
          <p:cNvPr id="15" name="Picture 14"/>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8313791" y="2284474"/>
            <a:ext cx="3695703" cy="2552636"/>
          </a:xfrm>
          <a:prstGeom prst="rect">
            <a:avLst/>
          </a:prstGeom>
        </p:spPr>
      </p:pic>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2195637"/>
            <a:ext cx="3684587" cy="2641473"/>
          </a:xfrm>
          <a:prstGeom prst="rect">
            <a:avLst/>
          </a:prstGeom>
        </p:spPr>
        <p:txBody>
          <a:bodyPr anchor="ctr" anchorCtr="0">
            <a:noAutofit/>
          </a:bodyPr>
          <a:lstStyle>
            <a:lvl1pPr algn="ctr">
              <a:defRPr>
                <a:solidFill>
                  <a:schemeClr val="bg1"/>
                </a:solidFill>
              </a:defRPr>
            </a:lvl1pPr>
          </a:lstStyle>
          <a:p>
            <a:r>
              <a:rPr lang="en-US" dirty="0"/>
              <a:t>Drop photo here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6319" y="1549941"/>
            <a:ext cx="5950156" cy="4429840"/>
          </a:xfrm>
          <a:prstGeom prst="rect">
            <a:avLst/>
          </a:prstGeom>
        </p:spPr>
        <p:txBody>
          <a:bodyPr anchor="ctr" anchorCtr="0">
            <a:noAutofit/>
          </a:bodyPr>
          <a:lstStyle>
            <a:lvl1pPr algn="ctr">
              <a:defRPr>
                <a:solidFill>
                  <a:srgbClr val="000000"/>
                </a:solidFill>
              </a:defRPr>
            </a:lvl1pPr>
          </a:lstStyle>
          <a:p>
            <a:r>
              <a:rPr lang="pt-PT"/>
              <a:t>Clique no ícone para adicionar uma imagem</a:t>
            </a:r>
            <a:endParaRPr lang="en-US" dirty="0"/>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5663"/>
            <a:ext cx="5951026" cy="4400961"/>
          </a:xfrm>
          <a:prstGeom prst="rect">
            <a:avLst/>
          </a:prstGeom>
        </p:spPr>
        <p:txBody>
          <a:bodyPr anchor="ctr" anchorCtr="0">
            <a:noAutofit/>
          </a:bodyPr>
          <a:lstStyle>
            <a:lvl1pPr algn="ctr">
              <a:defRPr>
                <a:solidFill>
                  <a:srgbClr val="000000"/>
                </a:solidFill>
              </a:defRPr>
            </a:lvl1pPr>
          </a:lstStyle>
          <a:p>
            <a:r>
              <a:rPr lang="pt-PT"/>
              <a:t>Clique no ícone para adicionar uma imagem</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1447"/>
            <a:ext cx="7832726" cy="4414118"/>
          </a:xfrm>
          <a:prstGeom prst="rect">
            <a:avLst/>
          </a:prstGeom>
        </p:spPr>
        <p:txBody>
          <a:bodyPr anchor="ctr" anchorCtr="0">
            <a:noAutofit/>
          </a:bodyPr>
          <a:lstStyle>
            <a:lvl1pPr algn="ctr">
              <a:defRPr>
                <a:solidFill>
                  <a:srgbClr val="000000"/>
                </a:solidFill>
              </a:defRPr>
            </a:lvl1pPr>
          </a:lstStyle>
          <a:p>
            <a:r>
              <a:rPr lang="pt-PT"/>
              <a:t>Clique no ícone para adicionar uma imagem</a:t>
            </a:r>
            <a:endParaRPr lang="en-US" dirty="0"/>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pt-PT"/>
              <a:t>Clique no ícone para adicionar um gráfico</a:t>
            </a:r>
            <a:endParaRPr lang="en-US" dirty="0"/>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pt-PT"/>
              <a:t>Clique no ícone para adicionar um gráfico</a:t>
            </a:r>
            <a:endParaRPr lang="en-US" dirty="0"/>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pt-PT"/>
              <a:t>Clique no ícone para adicionar um gráfico</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829" y="483228"/>
            <a:ext cx="1362456" cy="194066"/>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54886129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pt-PT"/>
              <a:t>Clique no ícone para adicionar uma tabela</a:t>
            </a:r>
            <a:endParaRPr lang="en-US" dirty="0"/>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3277" y="448056"/>
            <a:ext cx="1362456" cy="194066"/>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772925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Dark-NoLogo">
  <p:cSld name="Blank-Dark-NoLogo">
    <p:bg>
      <p:bgPr>
        <a:solidFill>
          <a:schemeClr val="dk1"/>
        </a:solidFill>
        <a:effectLst/>
      </p:bgPr>
    </p:bg>
    <p:spTree>
      <p:nvGrpSpPr>
        <p:cNvPr id="1" name="Shape 36"/>
        <p:cNvGrpSpPr/>
        <p:nvPr/>
      </p:nvGrpSpPr>
      <p:grpSpPr>
        <a:xfrm>
          <a:off x="0" y="0"/>
          <a:ext cx="0" cy="0"/>
          <a:chOff x="0" y="0"/>
          <a:chExt cx="0" cy="0"/>
        </a:xfrm>
      </p:grpSpPr>
    </p:spTree>
    <p:extLst>
      <p:ext uri="{BB962C8B-B14F-4D97-AF65-F5344CB8AC3E}">
        <p14:creationId xmlns:p14="http://schemas.microsoft.com/office/powerpoint/2010/main" val="6257020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Appendix-Background-02-Dark">
  <p:cSld name="Appendix-Background-02-Dark">
    <p:spTree>
      <p:nvGrpSpPr>
        <p:cNvPr id="1" name="Shape 94"/>
        <p:cNvGrpSpPr/>
        <p:nvPr/>
      </p:nvGrpSpPr>
      <p:grpSpPr>
        <a:xfrm>
          <a:off x="0" y="0"/>
          <a:ext cx="0" cy="0"/>
          <a:chOff x="0" y="0"/>
          <a:chExt cx="0" cy="0"/>
        </a:xfrm>
      </p:grpSpPr>
      <p:pic>
        <p:nvPicPr>
          <p:cNvPr id="95" name="Google Shape;95;p22"/>
          <p:cNvPicPr preferRelativeResize="0"/>
          <p:nvPr/>
        </p:nvPicPr>
        <p:blipFill rotWithShape="1">
          <a:blip r:embed="rId2">
            <a:alphaModFix/>
          </a:blip>
          <a:srcRect l="15070" t="24813" r="15063" b="5330"/>
          <a:stretch/>
        </p:blipFill>
        <p:spPr>
          <a:xfrm>
            <a:off x="1" y="1"/>
            <a:ext cx="12436479" cy="6994524"/>
          </a:xfrm>
          <a:prstGeom prst="rect">
            <a:avLst/>
          </a:prstGeom>
          <a:noFill/>
          <a:ln>
            <a:noFill/>
          </a:ln>
        </p:spPr>
      </p:pic>
      <p:sp>
        <p:nvSpPr>
          <p:cNvPr id="96" name="Google Shape;96;p22"/>
          <p:cNvSpPr/>
          <p:nvPr/>
        </p:nvSpPr>
        <p:spPr>
          <a:xfrm>
            <a:off x="248655" y="254672"/>
            <a:ext cx="301967" cy="295668"/>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124327" tIns="124327" rIns="124327" bIns="124327" anchor="ctr" anchorCtr="0">
            <a:noAutofit/>
          </a:bodyPr>
          <a:lstStyle/>
          <a:p>
            <a:pPr marL="0" lvl="0" indent="0" algn="l" rtl="0">
              <a:spcBef>
                <a:spcPts val="0"/>
              </a:spcBef>
              <a:spcAft>
                <a:spcPts val="0"/>
              </a:spcAft>
              <a:buNone/>
            </a:pPr>
            <a:endParaRPr sz="2448">
              <a:solidFill>
                <a:srgbClr val="D2D9E1"/>
              </a:solidFill>
            </a:endParaRPr>
          </a:p>
        </p:txBody>
      </p:sp>
    </p:spTree>
    <p:extLst>
      <p:ext uri="{BB962C8B-B14F-4D97-AF65-F5344CB8AC3E}">
        <p14:creationId xmlns:p14="http://schemas.microsoft.com/office/powerpoint/2010/main" val="25588164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65138" y="567457"/>
            <a:ext cx="11530584" cy="830020"/>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1507306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4029454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382068001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311740734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7868" t="8847" r="8127" b="8616"/>
          <a:stretch/>
        </p:blipFill>
        <p:spPr>
          <a:xfrm>
            <a:off x="6234457" y="0"/>
            <a:ext cx="6202018" cy="6994525"/>
          </a:xfrm>
          <a:prstGeom prst="rect">
            <a:avLst/>
          </a:prstGeom>
        </p:spPr>
      </p:pic>
    </p:spTree>
    <p:extLst>
      <p:ext uri="{BB962C8B-B14F-4D97-AF65-F5344CB8AC3E}">
        <p14:creationId xmlns:p14="http://schemas.microsoft.com/office/powerpoint/2010/main" val="243372835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9762698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81" r:id="rId3"/>
    <p:sldLayoutId id="2147484583" r:id="rId4"/>
    <p:sldLayoutId id="2147484585" r:id="rId5"/>
    <p:sldLayoutId id="2147484586" r:id="rId6"/>
    <p:sldLayoutId id="2147484587" r:id="rId7"/>
    <p:sldLayoutId id="2147484588" r:id="rId8"/>
    <p:sldLayoutId id="2147484589" r:id="rId9"/>
    <p:sldLayoutId id="2147484590" r:id="rId10"/>
    <p:sldLayoutId id="2147484591" r:id="rId11"/>
    <p:sldLayoutId id="2147484592" r:id="rId12"/>
    <p:sldLayoutId id="2147484556" r:id="rId13"/>
    <p:sldLayoutId id="2147484557" r:id="rId14"/>
    <p:sldLayoutId id="2147484610" r:id="rId15"/>
    <p:sldLayoutId id="2147484558" r:id="rId16"/>
    <p:sldLayoutId id="2147484559" r:id="rId17"/>
    <p:sldLayoutId id="2147484560" r:id="rId18"/>
    <p:sldLayoutId id="2147484561" r:id="rId19"/>
    <p:sldLayoutId id="2147484562" r:id="rId20"/>
    <p:sldLayoutId id="2147484580" r:id="rId21"/>
    <p:sldLayoutId id="2147484563" r:id="rId22"/>
    <p:sldLayoutId id="2147484564" r:id="rId23"/>
    <p:sldLayoutId id="2147484566" r:id="rId24"/>
    <p:sldLayoutId id="2147484567" r:id="rId25"/>
    <p:sldLayoutId id="2147484568" r:id="rId26"/>
    <p:sldLayoutId id="2147484577" r:id="rId27"/>
    <p:sldLayoutId id="2147484570" r:id="rId28"/>
    <p:sldLayoutId id="2147484571" r:id="rId29"/>
    <p:sldLayoutId id="2147484572" r:id="rId30"/>
    <p:sldLayoutId id="2147484576" r:id="rId31"/>
    <p:sldLayoutId id="2147484574" r:id="rId32"/>
    <p:sldLayoutId id="2147484612" r:id="rId33"/>
    <p:sldLayoutId id="2147484613" r:id="rId34"/>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621908" y="2898552"/>
            <a:ext cx="6979503" cy="1188133"/>
          </a:xfrm>
          <a:prstGeom prst="rect">
            <a:avLst/>
          </a:prstGeom>
        </p:spPr>
      </p:pic>
      <p:sp>
        <p:nvSpPr>
          <p:cNvPr id="5" name="Text Placeholder 4">
            <a:extLst>
              <a:ext uri="{FF2B5EF4-FFF2-40B4-BE49-F238E27FC236}">
                <a16:creationId xmlns:a16="http://schemas.microsoft.com/office/drawing/2014/main" id="{58032683-9535-EA4A-933A-0D812239AE62}"/>
              </a:ext>
            </a:extLst>
          </p:cNvPr>
          <p:cNvSpPr txBox="1">
            <a:spLocks/>
          </p:cNvSpPr>
          <p:nvPr userDrawn="1"/>
        </p:nvSpPr>
        <p:spPr>
          <a:xfrm>
            <a:off x="465138" y="1853742"/>
            <a:ext cx="11456988" cy="181588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400"/>
              </a:lnSpc>
            </a:pPr>
            <a:r>
              <a:rPr lang="en-US" sz="2000" dirty="0">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3294407995"/>
      </p:ext>
    </p:extLst>
  </p:cSld>
  <p:clrMap bg1="lt1" tx1="dk1" bg2="lt2" tx2="dk2" accent1="accent1" accent2="accent2" accent3="accent3" accent4="accent4" accent5="accent5" accent6="accent6" hlink="hlink" folHlink="folHlink"/>
  <p:sldLayoutIdLst>
    <p:sldLayoutId id="2147484609" r:id="rId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microsoft.com/office/2018/10/relationships/comments" Target="../comments/modernComment_7FFFF90C_77C4BA68.xml"/><Relationship Id="rId2" Type="http://schemas.openxmlformats.org/officeDocument/2006/relationships/notesSlide" Target="../notesSlides/notesSlide6.xml"/><Relationship Id="rId1" Type="http://schemas.openxmlformats.org/officeDocument/2006/relationships/slideLayout" Target="../slideLayouts/slideLayout33.xml"/><Relationship Id="rId5" Type="http://schemas.openxmlformats.org/officeDocument/2006/relationships/image" Target="../media/image30.png"/><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95F7103-987D-0F45-8434-83B76752FD60}"/>
              </a:ext>
            </a:extLst>
          </p:cNvPr>
          <p:cNvSpPr>
            <a:spLocks noGrp="1"/>
          </p:cNvSpPr>
          <p:nvPr>
            <p:ph type="title"/>
          </p:nvPr>
        </p:nvSpPr>
        <p:spPr/>
        <p:txBody>
          <a:bodyPr/>
          <a:lstStyle/>
          <a:p>
            <a:r>
              <a:rPr lang="en-US" sz="2800" dirty="0"/>
              <a:t>Season of AI:</a:t>
            </a:r>
            <a:br>
              <a:rPr lang="en-US" sz="2800" dirty="0"/>
            </a:br>
            <a:r>
              <a:rPr lang="en-US" sz="2800" dirty="0"/>
              <a:t>Age of Copilot in Visual Studio and .NET</a:t>
            </a:r>
          </a:p>
        </p:txBody>
      </p:sp>
      <p:sp>
        <p:nvSpPr>
          <p:cNvPr id="12" name="Text Placeholder 11">
            <a:extLst>
              <a:ext uri="{FF2B5EF4-FFF2-40B4-BE49-F238E27FC236}">
                <a16:creationId xmlns:a16="http://schemas.microsoft.com/office/drawing/2014/main" id="{6FB5FA4E-8E77-124D-9B7E-1ECF18F0EE4A}"/>
              </a:ext>
            </a:extLst>
          </p:cNvPr>
          <p:cNvSpPr>
            <a:spLocks noGrp="1"/>
          </p:cNvSpPr>
          <p:nvPr>
            <p:ph type="body" sz="quarter" idx="15"/>
          </p:nvPr>
        </p:nvSpPr>
        <p:spPr>
          <a:xfrm>
            <a:off x="451338" y="4436713"/>
            <a:ext cx="5521944" cy="738664"/>
          </a:xfrm>
        </p:spPr>
        <p:txBody>
          <a:bodyPr/>
          <a:lstStyle/>
          <a:p>
            <a:r>
              <a:rPr lang="en-US" dirty="0"/>
              <a:t>Laurent Bugnion, Principal Cloud Advocate</a:t>
            </a:r>
          </a:p>
          <a:p>
            <a:r>
              <a:rPr lang="en-US" dirty="0"/>
              <a:t>Pablo Lopes, Cloud Advocate</a:t>
            </a:r>
          </a:p>
        </p:txBody>
      </p:sp>
    </p:spTree>
    <p:extLst>
      <p:ext uri="{BB962C8B-B14F-4D97-AF65-F5344CB8AC3E}">
        <p14:creationId xmlns:p14="http://schemas.microsoft.com/office/powerpoint/2010/main" val="14420336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4694A4A-BB05-CFD1-C4CE-988C38A30D4D}"/>
              </a:ext>
            </a:extLst>
          </p:cNvPr>
          <p:cNvSpPr>
            <a:spLocks noGrp="1"/>
          </p:cNvSpPr>
          <p:nvPr>
            <p:ph type="title"/>
          </p:nvPr>
        </p:nvSpPr>
        <p:spPr>
          <a:xfrm>
            <a:off x="451643" y="3068320"/>
            <a:ext cx="5766594" cy="1337610"/>
          </a:xfrm>
        </p:spPr>
        <p:txBody>
          <a:bodyPr/>
          <a:lstStyle/>
          <a:p>
            <a:r>
              <a:rPr lang="pt-BR" sz="7200" spc="0" dirty="0"/>
              <a:t>Visual Studio </a:t>
            </a:r>
            <a:br>
              <a:rPr lang="pt-BR" sz="6600" spc="0" dirty="0"/>
            </a:br>
            <a:br>
              <a:rPr lang="pt-BR" sz="6600" spc="0" dirty="0"/>
            </a:br>
            <a:r>
              <a:rPr lang="pt-BR" sz="6600" spc="0" dirty="0"/>
              <a:t>+ </a:t>
            </a:r>
            <a:r>
              <a:rPr lang="pt-BR" sz="7200" spc="0" dirty="0"/>
              <a:t>Copilot ?</a:t>
            </a:r>
          </a:p>
        </p:txBody>
      </p:sp>
    </p:spTree>
    <p:extLst>
      <p:ext uri="{BB962C8B-B14F-4D97-AF65-F5344CB8AC3E}">
        <p14:creationId xmlns:p14="http://schemas.microsoft.com/office/powerpoint/2010/main" val="25150622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4694A4A-BB05-CFD1-C4CE-988C38A30D4D}"/>
              </a:ext>
            </a:extLst>
          </p:cNvPr>
          <p:cNvSpPr>
            <a:spLocks noGrp="1"/>
          </p:cNvSpPr>
          <p:nvPr>
            <p:ph type="title"/>
          </p:nvPr>
        </p:nvSpPr>
        <p:spPr>
          <a:xfrm>
            <a:off x="392606" y="2666265"/>
            <a:ext cx="11651262" cy="1661993"/>
          </a:xfrm>
        </p:spPr>
        <p:txBody>
          <a:bodyPr/>
          <a:lstStyle/>
          <a:p>
            <a:pPr>
              <a:lnSpc>
                <a:spcPct val="100000"/>
              </a:lnSpc>
            </a:pPr>
            <a:r>
              <a:rPr lang="en-US" sz="5400" spc="-300" dirty="0"/>
              <a:t>“How do I get the most out of GitHub Copilot?”</a:t>
            </a:r>
            <a:endParaRPr lang="pt-BR" sz="3200" spc="-300" dirty="0"/>
          </a:p>
        </p:txBody>
      </p:sp>
    </p:spTree>
    <p:extLst>
      <p:ext uri="{BB962C8B-B14F-4D97-AF65-F5344CB8AC3E}">
        <p14:creationId xmlns:p14="http://schemas.microsoft.com/office/powerpoint/2010/main" val="14655281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1248B69-C030-12D6-23D6-737DA8E10746}"/>
              </a:ext>
            </a:extLst>
          </p:cNvPr>
          <p:cNvSpPr txBox="1">
            <a:spLocks/>
          </p:cNvSpPr>
          <p:nvPr/>
        </p:nvSpPr>
        <p:spPr>
          <a:xfrm>
            <a:off x="2224910" y="5528936"/>
            <a:ext cx="7986652" cy="830020"/>
          </a:xfrm>
          <a:prstGeom prst="rect">
            <a:avLst/>
          </a:prstGeom>
          <a:noFill/>
        </p:spPr>
        <p:txBody>
          <a:bodyPr vert="horz" wrap="square" lIns="0" tIns="0" rIns="0" bIns="0" rtlCol="0" anchor="ctr" anchorCtr="0">
            <a:normAutofit fontScale="85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ct val="0"/>
              </a:spcBef>
              <a:spcAft>
                <a:spcPts val="600"/>
              </a:spcAft>
            </a:pPr>
            <a:r>
              <a:rPr lang="en-US" sz="6600" b="0" kern="1200" cap="none" spc="-50" baseline="0" dirty="0">
                <a:ln w="3175">
                  <a:noFill/>
                </a:ln>
                <a:solidFill>
                  <a:srgbClr val="FFFFFF"/>
                </a:solidFill>
                <a:effectLst/>
                <a:latin typeface="+mj-lt"/>
              </a:rPr>
              <a:t>Your AI Pair Programmer</a:t>
            </a:r>
          </a:p>
        </p:txBody>
      </p:sp>
      <p:pic>
        <p:nvPicPr>
          <p:cNvPr id="7" name="Picture 25" descr="A black and white logo&#10;&#10;Description automatically generated">
            <a:extLst>
              <a:ext uri="{FF2B5EF4-FFF2-40B4-BE49-F238E27FC236}">
                <a16:creationId xmlns:a16="http://schemas.microsoft.com/office/drawing/2014/main" id="{382E9353-47F1-7EA2-BF6A-E046F7CF19F3}"/>
              </a:ext>
            </a:extLst>
          </p:cNvPr>
          <p:cNvPicPr>
            <a:picLocks noChangeAspect="1"/>
          </p:cNvPicPr>
          <p:nvPr/>
        </p:nvPicPr>
        <p:blipFill>
          <a:blip r:embed="rId3"/>
          <a:srcRect l="-1055" t="3887" r="-937" b="2539"/>
          <a:stretch/>
        </p:blipFill>
        <p:spPr>
          <a:xfrm>
            <a:off x="3418560" y="391727"/>
            <a:ext cx="5599353" cy="5137209"/>
          </a:xfrm>
          <a:prstGeom prst="rect">
            <a:avLst/>
          </a:prstGeom>
          <a:noFill/>
        </p:spPr>
      </p:pic>
    </p:spTree>
    <p:extLst>
      <p:ext uri="{BB962C8B-B14F-4D97-AF65-F5344CB8AC3E}">
        <p14:creationId xmlns:p14="http://schemas.microsoft.com/office/powerpoint/2010/main" val="167647832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creenshot that shows using the Visual Studio Installer to install the GitHub Copilot component.">
            <a:extLst>
              <a:ext uri="{FF2B5EF4-FFF2-40B4-BE49-F238E27FC236}">
                <a16:creationId xmlns:a16="http://schemas.microsoft.com/office/drawing/2014/main" id="{79DBDF71-9523-64E5-5422-CFC69EA17D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0"/>
            <a:ext cx="12434887" cy="699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78040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A52F1498-5D74-816E-DA46-9B52BECBCB94}"/>
              </a:ext>
            </a:extLst>
          </p:cNvPr>
          <p:cNvGrpSpPr/>
          <p:nvPr/>
        </p:nvGrpSpPr>
        <p:grpSpPr>
          <a:xfrm>
            <a:off x="715659" y="2196404"/>
            <a:ext cx="1992343" cy="2374030"/>
            <a:chOff x="968327" y="1545777"/>
            <a:chExt cx="1465091" cy="1745769"/>
          </a:xfrm>
        </p:grpSpPr>
        <p:sp>
          <p:nvSpPr>
            <p:cNvPr id="19" name="Oval 18">
              <a:extLst>
                <a:ext uri="{FF2B5EF4-FFF2-40B4-BE49-F238E27FC236}">
                  <a16:creationId xmlns:a16="http://schemas.microsoft.com/office/drawing/2014/main" id="{2C9DAEAB-B09B-60D0-A469-47086A0B80FF}"/>
                </a:ext>
              </a:extLst>
            </p:cNvPr>
            <p:cNvSpPr/>
            <p:nvPr/>
          </p:nvSpPr>
          <p:spPr>
            <a:xfrm>
              <a:off x="1247189" y="1545777"/>
              <a:ext cx="907365" cy="907365"/>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22" name="Freeform: Shape 21">
              <a:extLst>
                <a:ext uri="{FF2B5EF4-FFF2-40B4-BE49-F238E27FC236}">
                  <a16:creationId xmlns:a16="http://schemas.microsoft.com/office/drawing/2014/main" id="{C26F8446-9998-0B60-7600-0288EEB83F08}"/>
                </a:ext>
              </a:extLst>
            </p:cNvPr>
            <p:cNvSpPr/>
            <p:nvPr/>
          </p:nvSpPr>
          <p:spPr>
            <a:xfrm rot="10800000">
              <a:off x="968327" y="2502380"/>
              <a:ext cx="1465091" cy="789166"/>
            </a:xfrm>
            <a:custGeom>
              <a:avLst/>
              <a:gdLst>
                <a:gd name="connsiteX0" fmla="*/ 485057 w 1465091"/>
                <a:gd name="connsiteY0" fmla="*/ 789166 h 789166"/>
                <a:gd name="connsiteX1" fmla="*/ 414956 w 1465091"/>
                <a:gd name="connsiteY1" fmla="*/ 758584 h 789166"/>
                <a:gd name="connsiteX2" fmla="*/ 3781 w 1465091"/>
                <a:gd name="connsiteY2" fmla="*/ 86047 h 789166"/>
                <a:gd name="connsiteX3" fmla="*/ 0 w 1465091"/>
                <a:gd name="connsiteY3" fmla="*/ 24 h 789166"/>
                <a:gd name="connsiteX4" fmla="*/ 0 w 1465091"/>
                <a:gd name="connsiteY4" fmla="*/ 0 h 789166"/>
                <a:gd name="connsiteX5" fmla="*/ 1465091 w 1465091"/>
                <a:gd name="connsiteY5" fmla="*/ 0 h 789166"/>
                <a:gd name="connsiteX6" fmla="*/ 1465091 w 1465091"/>
                <a:gd name="connsiteY6" fmla="*/ 1 h 789166"/>
                <a:gd name="connsiteX7" fmla="*/ 1066038 w 1465091"/>
                <a:gd name="connsiteY7" fmla="*/ 749505 h 789166"/>
                <a:gd name="connsiteX8" fmla="*/ 979988 w 1465091"/>
                <a:gd name="connsiteY8" fmla="*/ 789141 h 789166"/>
                <a:gd name="connsiteX9" fmla="*/ 909140 w 1465091"/>
                <a:gd name="connsiteY9" fmla="*/ 750686 h 789166"/>
                <a:gd name="connsiteX10" fmla="*/ 732546 w 1465091"/>
                <a:gd name="connsiteY10" fmla="*/ 715033 h 789166"/>
                <a:gd name="connsiteX11" fmla="*/ 555952 w 1465091"/>
                <a:gd name="connsiteY11" fmla="*/ 750686 h 789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5091" h="789166">
                  <a:moveTo>
                    <a:pt x="485057" y="789166"/>
                  </a:moveTo>
                  <a:lnTo>
                    <a:pt x="414956" y="758584"/>
                  </a:lnTo>
                  <a:cubicBezTo>
                    <a:pt x="190780" y="634488"/>
                    <a:pt x="30041" y="383104"/>
                    <a:pt x="3781" y="86047"/>
                  </a:cubicBezTo>
                  <a:lnTo>
                    <a:pt x="0" y="24"/>
                  </a:lnTo>
                  <a:lnTo>
                    <a:pt x="0" y="0"/>
                  </a:lnTo>
                  <a:lnTo>
                    <a:pt x="1465091" y="0"/>
                  </a:lnTo>
                  <a:lnTo>
                    <a:pt x="1465091" y="1"/>
                  </a:lnTo>
                  <a:cubicBezTo>
                    <a:pt x="1465091" y="326805"/>
                    <a:pt x="1302946" y="610100"/>
                    <a:pt x="1066038" y="749505"/>
                  </a:cubicBezTo>
                  <a:lnTo>
                    <a:pt x="979988" y="789141"/>
                  </a:lnTo>
                  <a:lnTo>
                    <a:pt x="909140" y="750686"/>
                  </a:lnTo>
                  <a:cubicBezTo>
                    <a:pt x="854862" y="727728"/>
                    <a:pt x="795186" y="715033"/>
                    <a:pt x="732546" y="715033"/>
                  </a:cubicBezTo>
                  <a:cubicBezTo>
                    <a:pt x="669905" y="715033"/>
                    <a:pt x="610230" y="727728"/>
                    <a:pt x="555952" y="750686"/>
                  </a:cubicBez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48"/>
            </a:p>
          </p:txBody>
        </p:sp>
      </p:grpSp>
      <p:pic>
        <p:nvPicPr>
          <p:cNvPr id="24" name="Picture 2" descr="ChatGPT Logo PNG Images With Transparent Background">
            <a:extLst>
              <a:ext uri="{FF2B5EF4-FFF2-40B4-BE49-F238E27FC236}">
                <a16:creationId xmlns:a16="http://schemas.microsoft.com/office/drawing/2014/main" id="{9289BD89-61EA-17EB-702B-5D5848D67A2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20801" y="1727709"/>
            <a:ext cx="3405197" cy="340519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A black and white logo&#10;&#10;Description automatically generated">
            <a:extLst>
              <a:ext uri="{FF2B5EF4-FFF2-40B4-BE49-F238E27FC236}">
                <a16:creationId xmlns:a16="http://schemas.microsoft.com/office/drawing/2014/main" id="{C1E4EA40-A04E-3646-9D38-CBC301EFF76C}"/>
              </a:ext>
            </a:extLst>
          </p:cNvPr>
          <p:cNvPicPr>
            <a:picLocks noChangeAspect="1"/>
          </p:cNvPicPr>
          <p:nvPr/>
        </p:nvPicPr>
        <p:blipFill>
          <a:blip r:embed="rId5"/>
          <a:stretch>
            <a:fillRect/>
          </a:stretch>
        </p:blipFill>
        <p:spPr>
          <a:xfrm>
            <a:off x="4714292" y="2075123"/>
            <a:ext cx="2844278" cy="2844278"/>
          </a:xfrm>
          <a:prstGeom prst="rect">
            <a:avLst/>
          </a:prstGeom>
        </p:spPr>
      </p:pic>
      <p:sp>
        <p:nvSpPr>
          <p:cNvPr id="29" name="Arrow: Right 28">
            <a:extLst>
              <a:ext uri="{FF2B5EF4-FFF2-40B4-BE49-F238E27FC236}">
                <a16:creationId xmlns:a16="http://schemas.microsoft.com/office/drawing/2014/main" id="{107DDF20-FD0F-1627-97B6-F7E5BEDBC951}"/>
              </a:ext>
            </a:extLst>
          </p:cNvPr>
          <p:cNvSpPr/>
          <p:nvPr/>
        </p:nvSpPr>
        <p:spPr>
          <a:xfrm>
            <a:off x="2995157" y="3005971"/>
            <a:ext cx="1431979" cy="270770"/>
          </a:xfrm>
          <a:prstGeom prst="rightArrow">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33" name="Arrow: Right 32">
            <a:extLst>
              <a:ext uri="{FF2B5EF4-FFF2-40B4-BE49-F238E27FC236}">
                <a16:creationId xmlns:a16="http://schemas.microsoft.com/office/drawing/2014/main" id="{FB76D0C5-C886-76EC-FE38-12847AA88C4B}"/>
              </a:ext>
            </a:extLst>
          </p:cNvPr>
          <p:cNvSpPr/>
          <p:nvPr/>
        </p:nvSpPr>
        <p:spPr>
          <a:xfrm>
            <a:off x="7704228" y="2971330"/>
            <a:ext cx="1431979" cy="270770"/>
          </a:xfrm>
          <a:prstGeom prst="rightArrow">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34" name="Arrow: Right 33">
            <a:extLst>
              <a:ext uri="{FF2B5EF4-FFF2-40B4-BE49-F238E27FC236}">
                <a16:creationId xmlns:a16="http://schemas.microsoft.com/office/drawing/2014/main" id="{399F9741-B402-B027-5101-33B3CCFB0E2D}"/>
              </a:ext>
            </a:extLst>
          </p:cNvPr>
          <p:cNvSpPr/>
          <p:nvPr/>
        </p:nvSpPr>
        <p:spPr>
          <a:xfrm rot="10800000">
            <a:off x="7716226" y="3781347"/>
            <a:ext cx="1431979" cy="270770"/>
          </a:xfrm>
          <a:prstGeom prst="rightArrow">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35" name="Arrow: Right 34">
            <a:extLst>
              <a:ext uri="{FF2B5EF4-FFF2-40B4-BE49-F238E27FC236}">
                <a16:creationId xmlns:a16="http://schemas.microsoft.com/office/drawing/2014/main" id="{E9F64D1C-FF0F-D4E9-1E85-C91CFA2D349E}"/>
              </a:ext>
            </a:extLst>
          </p:cNvPr>
          <p:cNvSpPr/>
          <p:nvPr/>
        </p:nvSpPr>
        <p:spPr>
          <a:xfrm rot="10800000">
            <a:off x="2961101" y="3781347"/>
            <a:ext cx="1431979" cy="270770"/>
          </a:xfrm>
          <a:prstGeom prst="rightArrow">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36" name="TextBox 35">
            <a:extLst>
              <a:ext uri="{FF2B5EF4-FFF2-40B4-BE49-F238E27FC236}">
                <a16:creationId xmlns:a16="http://schemas.microsoft.com/office/drawing/2014/main" id="{C852C2A0-BC2B-76BC-7CD2-441A49806F0D}"/>
              </a:ext>
            </a:extLst>
          </p:cNvPr>
          <p:cNvSpPr txBox="1"/>
          <p:nvPr/>
        </p:nvSpPr>
        <p:spPr>
          <a:xfrm>
            <a:off x="2995158" y="1186190"/>
            <a:ext cx="1753192" cy="1200329"/>
          </a:xfrm>
          <a:prstGeom prst="rect">
            <a:avLst/>
          </a:prstGeom>
          <a:noFill/>
        </p:spPr>
        <p:txBody>
          <a:bodyPr wrap="square" lIns="91440" tIns="45720" rIns="91440" bIns="45720" rtlCol="0" anchor="t">
            <a:spAutoFit/>
          </a:bodyPr>
          <a:lstStyle/>
          <a:p>
            <a:r>
              <a:rPr lang="en-US" sz="2400" dirty="0">
                <a:solidFill>
                  <a:schemeClr val="bg1"/>
                </a:solidFill>
              </a:rPr>
              <a:t>“Create a webserver in ASP.NET”</a:t>
            </a:r>
          </a:p>
        </p:txBody>
      </p:sp>
      <p:sp>
        <p:nvSpPr>
          <p:cNvPr id="37" name="TextBox 36">
            <a:extLst>
              <a:ext uri="{FF2B5EF4-FFF2-40B4-BE49-F238E27FC236}">
                <a16:creationId xmlns:a16="http://schemas.microsoft.com/office/drawing/2014/main" id="{11A86BEB-378C-A0BB-B05C-8FC1026BC2DC}"/>
              </a:ext>
            </a:extLst>
          </p:cNvPr>
          <p:cNvSpPr txBox="1"/>
          <p:nvPr/>
        </p:nvSpPr>
        <p:spPr>
          <a:xfrm>
            <a:off x="7098344" y="1039854"/>
            <a:ext cx="3794566" cy="1599156"/>
          </a:xfrm>
          <a:prstGeom prst="rect">
            <a:avLst/>
          </a:prstGeom>
          <a:noFill/>
        </p:spPr>
        <p:txBody>
          <a:bodyPr wrap="square" lIns="91440" tIns="45720" rIns="91440" bIns="45720" rtlCol="0" anchor="t">
            <a:spAutoFit/>
          </a:bodyPr>
          <a:lstStyle/>
          <a:p>
            <a:r>
              <a:rPr lang="en-US" sz="2448" b="1" dirty="0">
                <a:solidFill>
                  <a:schemeClr val="bg1"/>
                </a:solidFill>
              </a:rPr>
              <a:t>System</a:t>
            </a:r>
            <a:r>
              <a:rPr lang="en-US" sz="2448" dirty="0">
                <a:solidFill>
                  <a:schemeClr val="bg1"/>
                </a:solidFill>
              </a:rPr>
              <a:t>: You are a friendly coding assistant…</a:t>
            </a:r>
          </a:p>
          <a:p>
            <a:r>
              <a:rPr lang="en-US" sz="2400" b="1" dirty="0">
                <a:solidFill>
                  <a:schemeClr val="bg1"/>
                </a:solidFill>
              </a:rPr>
              <a:t>User: </a:t>
            </a:r>
            <a:r>
              <a:rPr lang="en-US" sz="2400" dirty="0">
                <a:solidFill>
                  <a:schemeClr val="bg1"/>
                </a:solidFill>
              </a:rPr>
              <a:t>Create a</a:t>
            </a:r>
            <a:r>
              <a:rPr lang="en-US" sz="2400" b="1" dirty="0">
                <a:solidFill>
                  <a:schemeClr val="bg1"/>
                </a:solidFill>
              </a:rPr>
              <a:t> </a:t>
            </a:r>
            <a:r>
              <a:rPr lang="en-US" sz="2400" dirty="0">
                <a:solidFill>
                  <a:schemeClr val="bg1"/>
                </a:solidFill>
              </a:rPr>
              <a:t>webserver in ASP.NET”</a:t>
            </a:r>
            <a:endParaRPr lang="en-US" sz="2400" dirty="0">
              <a:solidFill>
                <a:schemeClr val="bg1"/>
              </a:solidFill>
              <a:cs typeface="Segoe UI"/>
            </a:endParaRPr>
          </a:p>
        </p:txBody>
      </p:sp>
      <p:sp>
        <p:nvSpPr>
          <p:cNvPr id="38" name="TextBox 37">
            <a:extLst>
              <a:ext uri="{FF2B5EF4-FFF2-40B4-BE49-F238E27FC236}">
                <a16:creationId xmlns:a16="http://schemas.microsoft.com/office/drawing/2014/main" id="{3541F913-021E-1A98-2D98-F9941CFBDACE}"/>
              </a:ext>
            </a:extLst>
          </p:cNvPr>
          <p:cNvSpPr txBox="1"/>
          <p:nvPr/>
        </p:nvSpPr>
        <p:spPr>
          <a:xfrm>
            <a:off x="7238923" y="4876927"/>
            <a:ext cx="3794566" cy="1631216"/>
          </a:xfrm>
          <a:prstGeom prst="rect">
            <a:avLst/>
          </a:prstGeom>
          <a:noFill/>
        </p:spPr>
        <p:txBody>
          <a:bodyPr wrap="square" lIns="91440" tIns="45720" rIns="91440" bIns="45720" rtlCol="0" anchor="t">
            <a:spAutoFit/>
          </a:bodyPr>
          <a:lstStyle/>
          <a:p>
            <a:r>
              <a:rPr lang="en-US" sz="2000" b="1" dirty="0">
                <a:solidFill>
                  <a:schemeClr val="bg1"/>
                </a:solidFill>
              </a:rPr>
              <a:t>System</a:t>
            </a:r>
            <a:r>
              <a:rPr lang="en-US" sz="2000" dirty="0">
                <a:solidFill>
                  <a:schemeClr val="bg1"/>
                </a:solidFill>
              </a:rPr>
              <a:t>: You are a friendly coding assistant…</a:t>
            </a:r>
            <a:endParaRPr lang="en-US" sz="2000" dirty="0">
              <a:solidFill>
                <a:schemeClr val="bg1"/>
              </a:solidFill>
              <a:cs typeface="Segoe UI"/>
            </a:endParaRPr>
          </a:p>
          <a:p>
            <a:r>
              <a:rPr lang="en-US" sz="2000" b="1" dirty="0">
                <a:solidFill>
                  <a:schemeClr val="bg1"/>
                </a:solidFill>
              </a:rPr>
              <a:t>User: </a:t>
            </a:r>
            <a:r>
              <a:rPr lang="en-US" sz="2000" dirty="0">
                <a:solidFill>
                  <a:schemeClr val="bg1"/>
                </a:solidFill>
              </a:rPr>
              <a:t>Create a</a:t>
            </a:r>
            <a:r>
              <a:rPr lang="en-US" sz="2000" b="1" dirty="0">
                <a:solidFill>
                  <a:schemeClr val="bg1"/>
                </a:solidFill>
              </a:rPr>
              <a:t> </a:t>
            </a:r>
            <a:r>
              <a:rPr lang="en-US" sz="2000" dirty="0">
                <a:solidFill>
                  <a:schemeClr val="bg1"/>
                </a:solidFill>
              </a:rPr>
              <a:t>webserver in ASP.NET”</a:t>
            </a:r>
            <a:endParaRPr lang="en-US" sz="2000">
              <a:solidFill>
                <a:schemeClr val="bg1"/>
              </a:solidFill>
              <a:cs typeface="Segoe UI"/>
            </a:endParaRPr>
          </a:p>
          <a:p>
            <a:r>
              <a:rPr lang="en-US" sz="2000" b="1" dirty="0">
                <a:solidFill>
                  <a:schemeClr val="bg1"/>
                </a:solidFill>
              </a:rPr>
              <a:t>Assistant: </a:t>
            </a:r>
            <a:r>
              <a:rPr lang="en-US" sz="2000" dirty="0">
                <a:solidFill>
                  <a:schemeClr val="bg1"/>
                </a:solidFill>
              </a:rPr>
              <a:t>Sure! Here’s a web..</a:t>
            </a:r>
            <a:endParaRPr lang="en-US" sz="2000" b="1" dirty="0">
              <a:solidFill>
                <a:schemeClr val="bg1"/>
              </a:solidFill>
            </a:endParaRPr>
          </a:p>
        </p:txBody>
      </p:sp>
      <p:sp>
        <p:nvSpPr>
          <p:cNvPr id="39" name="TextBox 38">
            <a:extLst>
              <a:ext uri="{FF2B5EF4-FFF2-40B4-BE49-F238E27FC236}">
                <a16:creationId xmlns:a16="http://schemas.microsoft.com/office/drawing/2014/main" id="{B9E81996-A77A-2A08-6AF0-1844F4E5C3B0}"/>
              </a:ext>
            </a:extLst>
          </p:cNvPr>
          <p:cNvSpPr txBox="1"/>
          <p:nvPr/>
        </p:nvSpPr>
        <p:spPr>
          <a:xfrm>
            <a:off x="2338013" y="4986358"/>
            <a:ext cx="3794566" cy="1569660"/>
          </a:xfrm>
          <a:prstGeom prst="rect">
            <a:avLst/>
          </a:prstGeom>
          <a:noFill/>
        </p:spPr>
        <p:txBody>
          <a:bodyPr wrap="square" lIns="91440" tIns="45720" rIns="91440" bIns="45720" rtlCol="0" anchor="t">
            <a:spAutoFit/>
          </a:bodyPr>
          <a:lstStyle/>
          <a:p>
            <a:r>
              <a:rPr lang="en-US" sz="1600" b="1" dirty="0">
                <a:solidFill>
                  <a:schemeClr val="bg1"/>
                </a:solidFill>
              </a:rPr>
              <a:t>```</a:t>
            </a:r>
            <a:r>
              <a:rPr lang="en-US" sz="1600" dirty="0" err="1">
                <a:solidFill>
                  <a:schemeClr val="bg1"/>
                </a:solidFill>
              </a:rPr>
              <a:t>csharp</a:t>
            </a:r>
            <a:endParaRPr lang="en-US" sz="1632" dirty="0" err="1">
              <a:solidFill>
                <a:schemeClr val="bg1"/>
              </a:solidFill>
            </a:endParaRPr>
          </a:p>
          <a:p>
            <a:r>
              <a:rPr lang="en-US" sz="1600" dirty="0">
                <a:solidFill>
                  <a:schemeClr val="bg1"/>
                </a:solidFill>
                <a:latin typeface="Cascadia Code" panose="020B0609020000020004" pitchFamily="49" charset="0"/>
                <a:cs typeface="Cascadia Code" panose="020B0609020000020004" pitchFamily="49" charset="0"/>
              </a:rPr>
              <a:t>var builder = </a:t>
            </a:r>
            <a:r>
              <a:rPr lang="en-US" sz="1600" dirty="0" err="1">
                <a:solidFill>
                  <a:schemeClr val="bg1"/>
                </a:solidFill>
                <a:latin typeface="Cascadia Code" panose="020B0609020000020004" pitchFamily="49" charset="0"/>
                <a:cs typeface="Cascadia Code" panose="020B0609020000020004" pitchFamily="49" charset="0"/>
              </a:rPr>
              <a:t>WebApplication.CreateBuilder</a:t>
            </a:r>
            <a:r>
              <a:rPr lang="en-US" sz="1600" dirty="0">
                <a:solidFill>
                  <a:schemeClr val="bg1"/>
                </a:solidFill>
                <a:latin typeface="Cascadia Code" panose="020B0609020000020004" pitchFamily="49" charset="0"/>
                <a:cs typeface="Cascadia Code" panose="020B0609020000020004" pitchFamily="49" charset="0"/>
              </a:rPr>
              <a:t>(</a:t>
            </a:r>
            <a:r>
              <a:rPr lang="en-US" sz="1600" dirty="0" err="1">
                <a:solidFill>
                  <a:schemeClr val="bg1"/>
                </a:solidFill>
                <a:latin typeface="Cascadia Code" panose="020B0609020000020004" pitchFamily="49" charset="0"/>
                <a:cs typeface="Cascadia Code" panose="020B0609020000020004" pitchFamily="49" charset="0"/>
              </a:rPr>
              <a:t>args</a:t>
            </a:r>
            <a:br>
              <a:rPr lang="en-US" sz="1600" dirty="0">
                <a:solidFill>
                  <a:schemeClr val="bg1"/>
                </a:solidFill>
                <a:latin typeface="Cascadia Code" panose="020B0609020000020004" pitchFamily="49" charset="0"/>
                <a:cs typeface="Cascadia Code" panose="020B0609020000020004" pitchFamily="49" charset="0"/>
              </a:rPr>
            </a:br>
            <a:r>
              <a:rPr lang="en-US" sz="1600" dirty="0" err="1">
                <a:solidFill>
                  <a:schemeClr val="bg1"/>
                </a:solidFill>
                <a:latin typeface="Cascadia Code" panose="020B0609020000020004" pitchFamily="49" charset="0"/>
                <a:cs typeface="Cascadia Code" panose="020B0609020000020004" pitchFamily="49" charset="0"/>
              </a:rPr>
              <a:t>builder.Services.AddControllers</a:t>
            </a:r>
            <a:r>
              <a:rPr lang="en-US" sz="1600" dirty="0">
                <a:solidFill>
                  <a:schemeClr val="bg1"/>
                </a:solidFill>
                <a:latin typeface="Cascadia Code" panose="020B0609020000020004" pitchFamily="49" charset="0"/>
                <a:cs typeface="Cascadia Code" panose="020B0609020000020004" pitchFamily="49" charset="0"/>
              </a:rPr>
              <a:t>(); …</a:t>
            </a:r>
            <a:r>
              <a:rPr lang="en-US" sz="1600" dirty="0">
                <a:solidFill>
                  <a:schemeClr val="bg1"/>
                </a:solidFill>
              </a:rPr>
              <a:t>```</a:t>
            </a:r>
          </a:p>
        </p:txBody>
      </p:sp>
    </p:spTree>
    <p:extLst>
      <p:ext uri="{BB962C8B-B14F-4D97-AF65-F5344CB8AC3E}">
        <p14:creationId xmlns:p14="http://schemas.microsoft.com/office/powerpoint/2010/main" val="200938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34" grpId="0" animBg="1"/>
      <p:bldP spid="35" grpId="0" animBg="1"/>
      <p:bldP spid="36" grpId="0"/>
      <p:bldP spid="37" grpId="0"/>
      <p:bldP spid="38" grpId="0"/>
      <p:bldP spid="39" grpId="0"/>
    </p:bldLst>
  </p:timing>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AD81A6-708A-AB46-9E18-84335AFB68D4}"/>
              </a:ext>
            </a:extLst>
          </p:cNvPr>
          <p:cNvSpPr txBox="1"/>
          <p:nvPr/>
        </p:nvSpPr>
        <p:spPr>
          <a:xfrm>
            <a:off x="3374973" y="3082252"/>
            <a:ext cx="5665206" cy="830020"/>
          </a:xfrm>
          <a:prstGeom prst="rect">
            <a:avLst/>
          </a:prstGeom>
          <a:noFill/>
        </p:spPr>
        <p:txBody>
          <a:bodyPr vert="horz" wrap="square" lIns="0" tIns="0" rIns="0" bIns="0" rtlCol="0" anchor="ctr" anchorCtr="0">
            <a:noAutofit/>
          </a:bodyPr>
          <a:lstStyle/>
          <a:p>
            <a:pPr>
              <a:spcBef>
                <a:spcPct val="0"/>
              </a:spcBef>
              <a:spcAft>
                <a:spcPts val="600"/>
              </a:spcAft>
            </a:pPr>
            <a:r>
              <a:rPr lang="en-US" sz="8800" kern="1200" cap="none" spc="-50" baseline="0" dirty="0">
                <a:ln w="3175">
                  <a:noFill/>
                </a:ln>
                <a:solidFill>
                  <a:srgbClr val="000000"/>
                </a:solidFill>
                <a:effectLst/>
              </a:rPr>
              <a:t>sto·chas·tic​</a:t>
            </a:r>
          </a:p>
        </p:txBody>
      </p:sp>
      <p:sp>
        <p:nvSpPr>
          <p:cNvPr id="4" name="TextBox 3">
            <a:extLst>
              <a:ext uri="{FF2B5EF4-FFF2-40B4-BE49-F238E27FC236}">
                <a16:creationId xmlns:a16="http://schemas.microsoft.com/office/drawing/2014/main" id="{55E7E8C9-F92D-CDD1-9F04-3A59482B747E}"/>
              </a:ext>
            </a:extLst>
          </p:cNvPr>
          <p:cNvSpPr txBox="1"/>
          <p:nvPr/>
        </p:nvSpPr>
        <p:spPr>
          <a:xfrm>
            <a:off x="1119142" y="4080345"/>
            <a:ext cx="10198190" cy="469039"/>
          </a:xfrm>
          <a:prstGeom prst="rect">
            <a:avLst/>
          </a:prstGeom>
          <a:noFill/>
        </p:spPr>
        <p:txBody>
          <a:bodyPr wrap="square" rtlCol="0">
            <a:spAutoFit/>
          </a:bodyPr>
          <a:lstStyle/>
          <a:p>
            <a:pPr algn="ctr">
              <a:spcAft>
                <a:spcPts val="600"/>
              </a:spcAft>
            </a:pPr>
            <a:r>
              <a:rPr lang="en-US" sz="2448" dirty="0">
                <a:solidFill>
                  <a:schemeClr val="bg1"/>
                </a:solidFill>
                <a:highlight>
                  <a:srgbClr val="243A5E"/>
                </a:highlight>
              </a:rPr>
              <a:t>Unpredictable</a:t>
            </a:r>
          </a:p>
        </p:txBody>
      </p:sp>
    </p:spTree>
    <p:extLst>
      <p:ext uri="{BB962C8B-B14F-4D97-AF65-F5344CB8AC3E}">
        <p14:creationId xmlns:p14="http://schemas.microsoft.com/office/powerpoint/2010/main" val="3001743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4694A4A-BB05-CFD1-C4CE-988C38A30D4D}"/>
              </a:ext>
            </a:extLst>
          </p:cNvPr>
          <p:cNvSpPr>
            <a:spLocks noGrp="1"/>
          </p:cNvSpPr>
          <p:nvPr>
            <p:ph type="title"/>
          </p:nvPr>
        </p:nvSpPr>
        <p:spPr>
          <a:xfrm>
            <a:off x="3521684" y="3381353"/>
            <a:ext cx="5766594" cy="516873"/>
          </a:xfrm>
        </p:spPr>
        <p:txBody>
          <a:bodyPr/>
          <a:lstStyle/>
          <a:p>
            <a:r>
              <a:rPr lang="pt-BR" sz="7200" spc="0" dirty="0"/>
              <a:t>Demo time!</a:t>
            </a:r>
          </a:p>
        </p:txBody>
      </p:sp>
    </p:spTree>
    <p:extLst>
      <p:ext uri="{BB962C8B-B14F-4D97-AF65-F5344CB8AC3E}">
        <p14:creationId xmlns:p14="http://schemas.microsoft.com/office/powerpoint/2010/main" val="213628261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36708-45E7-4161-A763-100683C03DEC}"/>
              </a:ext>
            </a:extLst>
          </p:cNvPr>
          <p:cNvSpPr>
            <a:spLocks noGrp="1"/>
          </p:cNvSpPr>
          <p:nvPr>
            <p:ph type="title"/>
          </p:nvPr>
        </p:nvSpPr>
        <p:spPr/>
        <p:txBody>
          <a:bodyPr/>
          <a:lstStyle/>
          <a:p>
            <a:r>
              <a:rPr lang="en-US" sz="3600" dirty="0"/>
              <a:t>Thank you.</a:t>
            </a:r>
            <a:endParaRPr lang="en-US" sz="3600" dirty="0">
              <a:solidFill>
                <a:srgbClr val="FFFFFF"/>
              </a:solidFill>
            </a:endParaRPr>
          </a:p>
        </p:txBody>
      </p:sp>
    </p:spTree>
    <p:extLst>
      <p:ext uri="{BB962C8B-B14F-4D97-AF65-F5344CB8AC3E}">
        <p14:creationId xmlns:p14="http://schemas.microsoft.com/office/powerpoint/2010/main" val="420386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PT_Template_Aug2021.potx" id="{3C877D09-A027-4A54-90F8-D8E1B0BABAF3}" vid="{0DC0A601-2880-433D-8EDE-98C99C8D5565}"/>
    </a:ext>
  </a:extLst>
</a:theme>
</file>

<file path=ppt/theme/theme2.xml><?xml version="1.0" encoding="utf-8"?>
<a:theme xmlns:a="http://schemas.openxmlformats.org/drawingml/2006/main" name="Azure 2">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PT_Template_Aug2021.potx" id="{3C877D09-A027-4A54-90F8-D8E1B0BABAF3}" vid="{C861FBA1-9D5C-446F-A000-EB20A8722F9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3714CF6683E8041AFD1C5610185BCF7" ma:contentTypeVersion="10" ma:contentTypeDescription="Create a new document." ma:contentTypeScope="" ma:versionID="7104a475d326ed95f91e23864542b400">
  <xsd:schema xmlns:xsd="http://www.w3.org/2001/XMLSchema" xmlns:xs="http://www.w3.org/2001/XMLSchema" xmlns:p="http://schemas.microsoft.com/office/2006/metadata/properties" xmlns:ns1="http://schemas.microsoft.com/sharepoint/v3" xmlns:ns2="4724af67-6ca7-4004-8ba4-af13d9fc8dce" xmlns:ns3="7741d717-973a-4876-bbd8-8b1348132c55" targetNamespace="http://schemas.microsoft.com/office/2006/metadata/properties" ma:root="true" ma:fieldsID="a81e0fcb11375a0e94f931036aeffa0a" ns1:_="" ns2:_="" ns3:_="">
    <xsd:import namespace="http://schemas.microsoft.com/sharepoint/v3"/>
    <xsd:import namespace="4724af67-6ca7-4004-8ba4-af13d9fc8dce"/>
    <xsd:import namespace="7741d717-973a-4876-bbd8-8b1348132c55"/>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SearchProperties" minOccurs="0"/>
                <xsd:element ref="ns1:_ip_UnifiedCompliancePolicyProperties" minOccurs="0"/>
                <xsd:element ref="ns1:_ip_UnifiedCompliancePolicyUIAction"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24af67-6ca7-4004-8ba4-af13d9fc8dc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741d717-973a-4876-bbd8-8b1348132c55"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7741d717-973a-4876-bbd8-8b1348132c55"/>
    <ds:schemaRef ds:uri="http://purl.org/dc/elements/1.1/"/>
    <ds:schemaRef ds:uri="http://purl.org/dc/dcmitype/"/>
    <ds:schemaRef ds:uri="http://schemas.openxmlformats.org/package/2006/metadata/core-properties"/>
    <ds:schemaRef ds:uri="http://schemas.microsoft.com/office/2006/documentManagement/types"/>
    <ds:schemaRef ds:uri="http://purl.org/dc/terms/"/>
    <ds:schemaRef ds:uri="http://schemas.microsoft.com/office/infopath/2007/PartnerControls"/>
    <ds:schemaRef ds:uri="http://www.w3.org/XML/1998/namespace"/>
    <ds:schemaRef ds:uri="4724af67-6ca7-4004-8ba4-af13d9fc8dce"/>
    <ds:schemaRef ds:uri="http://schemas.microsoft.com/sharepoint/v3"/>
    <ds:schemaRef ds:uri="http://schemas.microsoft.com/office/2006/metadata/properties"/>
  </ds:schemaRefs>
</ds:datastoreItem>
</file>

<file path=customXml/itemProps2.xml><?xml version="1.0" encoding="utf-8"?>
<ds:datastoreItem xmlns:ds="http://schemas.openxmlformats.org/officeDocument/2006/customXml" ds:itemID="{FAAC6D06-543F-43F8-8369-7499BEFD98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724af67-6ca7-4004-8ba4-af13d9fc8dce"/>
    <ds:schemaRef ds:uri="7741d717-973a-4876-bbd8-8b1348132c5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Azure brand template</Template>
  <TotalTime>40</TotalTime>
  <Words>702</Words>
  <Application>Microsoft Office PowerPoint</Application>
  <PresentationFormat>Custom</PresentationFormat>
  <Paragraphs>56</Paragraphs>
  <Slides>9</Slides>
  <Notes>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9</vt:i4>
      </vt:variant>
    </vt:vector>
  </HeadingPairs>
  <TitlesOfParts>
    <vt:vector size="18" baseType="lpstr">
      <vt:lpstr>Arial</vt:lpstr>
      <vt:lpstr>Cascadia Code</vt:lpstr>
      <vt:lpstr>Consolas</vt:lpstr>
      <vt:lpstr>Segoe UI</vt:lpstr>
      <vt:lpstr>Segoe UI Light</vt:lpstr>
      <vt:lpstr>Segoe UI Semibold</vt:lpstr>
      <vt:lpstr>Wingdings</vt:lpstr>
      <vt:lpstr>Azure 1</vt:lpstr>
      <vt:lpstr>Azure 2</vt:lpstr>
      <vt:lpstr>Season of AI: Age of Copilot in Visual Studio and .NET</vt:lpstr>
      <vt:lpstr>Visual Studio   + Copilot ?</vt:lpstr>
      <vt:lpstr>“How do I get the most out of GitHub Copilot?”</vt:lpstr>
      <vt:lpstr>PowerPoint Presentation</vt:lpstr>
      <vt:lpstr>PowerPoint Presentation</vt:lpstr>
      <vt:lpstr>PowerPoint Presentation</vt:lpstr>
      <vt:lpstr>PowerPoint Presentation</vt:lpstr>
      <vt:lpstr>Demo time!</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Azure PowerPoint template</dc:subject>
  <dc:creator>Pablo Lopes</dc:creator>
  <cp:keywords/>
  <dc:description>Template: Ariel Butz; ZUM Communications
Formatting: 
Audience Type:</dc:description>
  <cp:lastModifiedBy>Laurent Bugnion</cp:lastModifiedBy>
  <cp:revision>2</cp:revision>
  <dcterms:created xsi:type="dcterms:W3CDTF">2024-09-16T20:47:32Z</dcterms:created>
  <dcterms:modified xsi:type="dcterms:W3CDTF">2024-09-19T08:58:22Z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0x01010013714CF6683E8041AFD1C5610185BCF7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ediaServiceImageTags">
    <vt:lpwstr/>
  </property>
</Properties>
</file>